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57" r:id="rId3"/>
    <p:sldId id="372" r:id="rId4"/>
    <p:sldId id="370" r:id="rId5"/>
    <p:sldId id="371" r:id="rId6"/>
    <p:sldId id="375" r:id="rId7"/>
    <p:sldId id="374" r:id="rId8"/>
    <p:sldId id="376" r:id="rId9"/>
    <p:sldId id="377" r:id="rId10"/>
    <p:sldId id="378" r:id="rId11"/>
    <p:sldId id="379" r:id="rId12"/>
    <p:sldId id="380" r:id="rId13"/>
    <p:sldId id="382" r:id="rId14"/>
    <p:sldId id="381" r:id="rId15"/>
    <p:sldId id="383" r:id="rId16"/>
    <p:sldId id="384" r:id="rId17"/>
    <p:sldId id="385" r:id="rId18"/>
    <p:sldId id="346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71" d="100"/>
          <a:sy n="71" d="100"/>
        </p:scale>
        <p:origin x="7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30-1-2017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79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30-1-2017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6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30-1-2017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8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30-1-2017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2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30-1-2017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2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30-1-2017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30-1-2017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2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30-1-2017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30-1-2017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26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30-1-2017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30-1-2017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/>
              <a:pPr/>
              <a:t>30-1-2017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15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6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29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5" Type="http://schemas.openxmlformats.org/officeDocument/2006/relationships/image" Target="../media/image38.jp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6.pn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11" Type="http://schemas.openxmlformats.org/officeDocument/2006/relationships/image" Target="../media/image12.jp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73216"/>
            <a:ext cx="1078992" cy="10789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86767"/>
            <a:ext cx="7772400" cy="1470025"/>
          </a:xfrm>
        </p:spPr>
        <p:txBody>
          <a:bodyPr>
            <a:noAutofit/>
          </a:bodyPr>
          <a:lstStyle/>
          <a:p>
            <a:r>
              <a:rPr lang="nl-NL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De pruikentijd</a:t>
            </a:r>
            <a:endParaRPr lang="nl-NL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7584" y="5301208"/>
            <a:ext cx="6400800" cy="1419944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Tijd van pruiken en revoluties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1700 – 1800 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504" y="1599959"/>
            <a:ext cx="5034880" cy="3773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Verlichting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47948" y="2087024"/>
            <a:ext cx="6435130" cy="4691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 smtClean="0"/>
              <a:t> </a:t>
            </a:r>
            <a:r>
              <a:rPr lang="nl-NL" sz="2600" b="1" dirty="0" smtClean="0"/>
              <a:t>Voltaire: kloktheorie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Goddelijk ingrijpen is geen verklaring meer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Logisch beredeneren </a:t>
            </a:r>
            <a:endParaRPr lang="nl-NL" sz="26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>
                <a:solidFill>
                  <a:srgbClr val="FF0000"/>
                </a:solidFill>
              </a:rPr>
              <a:t>Atheïsme</a:t>
            </a:r>
            <a:endParaRPr lang="nl-NL" sz="2400" b="1" dirty="0" smtClean="0">
              <a:solidFill>
                <a:srgbClr val="FF00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38986"/>
            <a:ext cx="1896829" cy="239000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74" y="3875762"/>
            <a:ext cx="2775297" cy="277529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88" y="121625"/>
            <a:ext cx="2765109" cy="2765109"/>
          </a:xfrm>
          <a:prstGeom prst="rect">
            <a:avLst/>
          </a:prstGeom>
        </p:spPr>
      </p:pic>
      <p:pic>
        <p:nvPicPr>
          <p:cNvPr id="9" name="Afbeelding 8" descr="Planeten om de z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1837" y="89325"/>
            <a:ext cx="3641170" cy="2829708"/>
          </a:xfrm>
          <a:prstGeom prst="rect">
            <a:avLst/>
          </a:prstGeom>
        </p:spPr>
      </p:pic>
      <p:sp>
        <p:nvSpPr>
          <p:cNvPr id="3" name="Vermenigvuldigen 2"/>
          <p:cNvSpPr/>
          <p:nvPr/>
        </p:nvSpPr>
        <p:spPr>
          <a:xfrm>
            <a:off x="4605921" y="130630"/>
            <a:ext cx="3607086" cy="221824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9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00573 0.5537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624" y="2427497"/>
            <a:ext cx="3524349" cy="43391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7026"/>
            <a:ext cx="3008313" cy="923702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Verlichting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7110" y="980728"/>
            <a:ext cx="7227218" cy="58772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 smtClean="0"/>
              <a:t> </a:t>
            </a:r>
            <a:r>
              <a:rPr lang="nl-NL" sz="2400" b="1" dirty="0" smtClean="0"/>
              <a:t>Tegen onvrijheid en ongelijkheid</a:t>
            </a:r>
            <a:endParaRPr lang="nl-N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</a:t>
            </a:r>
            <a:r>
              <a:rPr lang="nl-NL" sz="2400" b="1" dirty="0"/>
              <a:t>Iedereen is vrij en gelijk geboren </a:t>
            </a:r>
            <a:endParaRPr lang="nl-NL" sz="24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/>
              <a:t> </a:t>
            </a:r>
            <a:r>
              <a:rPr lang="nl-NL" sz="2400" b="1" dirty="0" smtClean="0"/>
              <a:t>Tegen de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standenmaatschappij</a:t>
            </a:r>
            <a:endParaRPr lang="nl-NL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 </a:t>
            </a:r>
            <a:r>
              <a:rPr lang="nl-NL" sz="2400" b="1" dirty="0" smtClean="0"/>
              <a:t>Vóór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mensenrechten</a:t>
            </a:r>
          </a:p>
          <a:p>
            <a:r>
              <a:rPr lang="nl-NL" sz="2400" b="1" dirty="0" smtClean="0">
                <a:sym typeface="Wingdings" panose="05000000000000000000" pitchFamily="2" charset="2"/>
              </a:rPr>
              <a:t> </a:t>
            </a:r>
            <a:r>
              <a:rPr lang="nl-NL" sz="2400" b="1" dirty="0" smtClean="0"/>
              <a:t>Vóór een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rechtsstaat</a:t>
            </a:r>
          </a:p>
          <a:p>
            <a:pPr lvl="1">
              <a:buFont typeface="Arial" pitchFamily="34" charset="0"/>
              <a:buChar char="•"/>
            </a:pPr>
            <a:r>
              <a:rPr lang="nl-NL" sz="2400" b="1" dirty="0" smtClean="0"/>
              <a:t> Iedereen dezelfde wetten</a:t>
            </a:r>
          </a:p>
          <a:p>
            <a:pPr lvl="1">
              <a:buFont typeface="Arial" pitchFamily="34" charset="0"/>
              <a:buChar char="•"/>
            </a:pPr>
            <a:r>
              <a:rPr lang="nl-NL" sz="2400" b="1" dirty="0" smtClean="0"/>
              <a:t> Óók de koning!!!</a:t>
            </a:r>
          </a:p>
          <a:p>
            <a:r>
              <a:rPr lang="nl-NL" sz="2400" b="1" dirty="0"/>
              <a:t> </a:t>
            </a:r>
            <a:r>
              <a:rPr lang="nl-NL" sz="2400" b="1" dirty="0" smtClean="0">
                <a:sym typeface="Wingdings" panose="05000000000000000000" pitchFamily="2" charset="2"/>
              </a:rPr>
              <a:t> </a:t>
            </a:r>
            <a:r>
              <a:rPr lang="nl-NL" sz="2400" b="1" dirty="0" smtClean="0"/>
              <a:t>Vóór </a:t>
            </a:r>
            <a:r>
              <a:rPr lang="nl-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abolitionisme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/>
              <a:t> iedereen is vrij en gelijk </a:t>
            </a:r>
            <a:r>
              <a:rPr lang="nl-NL" sz="2400" b="1" dirty="0">
                <a:sym typeface="Wingdings" panose="05000000000000000000" pitchFamily="2" charset="2"/>
              </a:rPr>
              <a:t> tegen slavernij</a:t>
            </a:r>
            <a:endParaRPr lang="nl-NL" sz="2400" b="1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 Vóór vrijheid van meningsuiting en godsdienst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59568"/>
            <a:ext cx="1512167" cy="201811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71" y="2276872"/>
            <a:ext cx="328569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6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Planeten om de z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5277" y="3717031"/>
            <a:ext cx="2049211" cy="291372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933056"/>
            <a:ext cx="1767226" cy="2697698"/>
          </a:xfrm>
          <a:prstGeom prst="rect">
            <a:avLst/>
          </a:prstGeom>
        </p:spPr>
      </p:pic>
      <p:pic>
        <p:nvPicPr>
          <p:cNvPr id="15" name="Afbeelding 14" descr="Kroon Koning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1556792"/>
            <a:ext cx="1296144" cy="1023954"/>
          </a:xfrm>
          <a:prstGeom prst="rect">
            <a:avLst/>
          </a:prstGeom>
        </p:spPr>
      </p:pic>
      <p:pic>
        <p:nvPicPr>
          <p:cNvPr id="10" name="Afbeelding 9" descr="Kroon Koning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5317" y="1556792"/>
            <a:ext cx="1296144" cy="1023954"/>
          </a:xfrm>
          <a:prstGeom prst="rect">
            <a:avLst/>
          </a:prstGeom>
        </p:spPr>
      </p:pic>
      <p:pic>
        <p:nvPicPr>
          <p:cNvPr id="11" name="Afbeelding 10" descr="Planeten om de z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43269" y="1052736"/>
            <a:ext cx="2088232" cy="1622854"/>
          </a:xfrm>
          <a:prstGeom prst="rect">
            <a:avLst/>
          </a:prstGeom>
        </p:spPr>
      </p:pic>
      <p:pic>
        <p:nvPicPr>
          <p:cNvPr id="12" name="Afbeelding 11" descr="Kroon Koning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5317" y="1556792"/>
            <a:ext cx="1296144" cy="102395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58" y="1052736"/>
            <a:ext cx="1622854" cy="16228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7026"/>
            <a:ext cx="3008313" cy="923702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Verlichting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7110" y="980728"/>
            <a:ext cx="6651154" cy="5877272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Absolutisme</a:t>
            </a:r>
            <a:r>
              <a:rPr lang="nl-NL" sz="2400" b="1" dirty="0"/>
              <a:t>: macht van God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John </a:t>
            </a:r>
            <a:r>
              <a:rPr lang="nl-NL" sz="2400" b="1" dirty="0" smtClean="0"/>
              <a:t>Locke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Verlicht denker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Macht </a:t>
            </a:r>
            <a:r>
              <a:rPr lang="nl-NL" sz="2400" b="1" dirty="0"/>
              <a:t>van het volk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Macht gedelegeerd aan </a:t>
            </a:r>
            <a:r>
              <a:rPr lang="nl-NL" sz="2400" b="1" dirty="0" smtClean="0"/>
              <a:t>koning en ministers</a:t>
            </a:r>
            <a:endParaRPr lang="nl-NL" sz="2400" b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/>
              <a:t>Misbruik </a:t>
            </a:r>
            <a:r>
              <a:rPr lang="nl-NL" sz="2400" b="1" dirty="0" smtClean="0">
                <a:sym typeface="Wingdings" panose="05000000000000000000" pitchFamily="2" charset="2"/>
              </a:rPr>
              <a:t> volk mag</a:t>
            </a:r>
            <a:r>
              <a:rPr lang="nl-NL" sz="2400" b="1" dirty="0" smtClean="0"/>
              <a:t> </a:t>
            </a:r>
            <a:r>
              <a:rPr lang="nl-NL" sz="2400" b="1" dirty="0"/>
              <a:t>andere regering</a:t>
            </a:r>
            <a:r>
              <a:rPr lang="nl-NL" sz="2400" dirty="0"/>
              <a:t> </a:t>
            </a:r>
            <a:r>
              <a:rPr lang="nl-NL" sz="2200" b="1" dirty="0" smtClean="0"/>
              <a:t>kiezen</a:t>
            </a:r>
            <a:endParaRPr lang="nl-NL" sz="2200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16154"/>
            <a:ext cx="2592288" cy="18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8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3.05556E-6 0.28218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09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3.05556E-6 0.28218 " pathEditMode="relative" rAng="0" ptsTypes="AA">
                                      <p:cBhvr>
                                        <p:cTn id="6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09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1.11111E-6 0.28218 " pathEditMode="relative" rAng="0" ptsTypes="AA">
                                      <p:cBhvr>
                                        <p:cTn id="8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09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Planeten om de z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7285" y="3717031"/>
            <a:ext cx="2049211" cy="2913723"/>
          </a:xfrm>
          <a:prstGeom prst="rect">
            <a:avLst/>
          </a:prstGeom>
        </p:spPr>
      </p:pic>
      <p:pic>
        <p:nvPicPr>
          <p:cNvPr id="15" name="Afbeelding 14" descr="Kroon Koning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556792"/>
            <a:ext cx="1296144" cy="10239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7026"/>
            <a:ext cx="3008313" cy="923702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Verlichting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0316" y="980728"/>
            <a:ext cx="7011194" cy="5877272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Locke: macht </a:t>
            </a:r>
            <a:r>
              <a:rPr lang="nl-NL" sz="2400" b="1" dirty="0"/>
              <a:t>gedelegeerd aan </a:t>
            </a:r>
            <a:r>
              <a:rPr lang="nl-NL" sz="2400" b="1" dirty="0" smtClean="0"/>
              <a:t>koning en ministers</a:t>
            </a:r>
            <a:endParaRPr lang="nl-NL" sz="24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600" b="1" dirty="0" smtClean="0"/>
              <a:t>Jean-Jacques Rousseau: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Geen koning nodig!!!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Regeren door volksvertegenwoordigers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Parlement  </a:t>
            </a:r>
            <a:endParaRPr lang="nl-NL" sz="2200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820401"/>
            <a:ext cx="2335328" cy="2810353"/>
          </a:xfrm>
          <a:prstGeom prst="rect">
            <a:avLst/>
          </a:prstGeom>
        </p:spPr>
      </p:pic>
      <p:sp>
        <p:nvSpPr>
          <p:cNvPr id="16" name="Pijl-omlaag 15"/>
          <p:cNvSpPr/>
          <p:nvPr/>
        </p:nvSpPr>
        <p:spPr>
          <a:xfrm>
            <a:off x="7524328" y="1284602"/>
            <a:ext cx="864096" cy="1296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Vermenigvuldigen 16"/>
          <p:cNvSpPr/>
          <p:nvPr/>
        </p:nvSpPr>
        <p:spPr>
          <a:xfrm>
            <a:off x="6987285" y="3934414"/>
            <a:ext cx="1977203" cy="221824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24" y="4511378"/>
            <a:ext cx="2628684" cy="186995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58" y="1052736"/>
            <a:ext cx="1622854" cy="162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1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1.11111E-6 0.28218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09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1.11111E-6 0.28727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6" grpId="0" animBg="1"/>
      <p:bldP spid="16" grpId="1" animBg="1"/>
      <p:bldP spid="16" grpId="2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249449"/>
            <a:ext cx="1622897" cy="24491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7026"/>
            <a:ext cx="4680520" cy="923702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Driemachtenleer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7109" y="980727"/>
            <a:ext cx="5235711" cy="4116505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Baron de </a:t>
            </a:r>
            <a:r>
              <a:rPr lang="nl-NL" sz="2400" b="1" dirty="0" err="1" smtClean="0"/>
              <a:t>Montesquieu</a:t>
            </a:r>
            <a:endParaRPr lang="nl-NL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Trias politica =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driemachtenleer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400" b="1" dirty="0" smtClean="0"/>
              <a:t>Wetgevende macht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400" b="1" dirty="0" smtClean="0"/>
              <a:t>Uitvoerende macht</a:t>
            </a:r>
            <a:endParaRPr lang="nl-NL" sz="2400" b="1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400" b="1" dirty="0" smtClean="0"/>
              <a:t>Rechterlijke macht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ym typeface="Wingdings" panose="05000000000000000000" pitchFamily="2" charset="2"/>
              </a:rPr>
              <a:t> </a:t>
            </a:r>
            <a:r>
              <a:rPr lang="en-US" sz="2600" b="1" dirty="0" err="1" smtClean="0"/>
              <a:t>Voorkomen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misbruik</a:t>
            </a:r>
            <a:r>
              <a:rPr lang="en-US" sz="2600" b="1" dirty="0" smtClean="0"/>
              <a:t> van </a:t>
            </a:r>
            <a:r>
              <a:rPr lang="en-US" sz="2600" b="1" dirty="0" err="1" smtClean="0"/>
              <a:t>macht</a:t>
            </a:r>
            <a:endParaRPr lang="nl-NL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03" y="2348880"/>
            <a:ext cx="1601317" cy="2276872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987" y="2348880"/>
            <a:ext cx="1601317" cy="2276872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71" y="2348880"/>
            <a:ext cx="1601317" cy="2276872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04" y="5084819"/>
            <a:ext cx="1791628" cy="1601317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60" y="5085184"/>
            <a:ext cx="1791628" cy="1601317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98" y="5097233"/>
            <a:ext cx="1791628" cy="1601317"/>
          </a:xfrm>
          <a:prstGeom prst="rect">
            <a:avLst/>
          </a:prstGeom>
        </p:spPr>
      </p:pic>
      <p:sp>
        <p:nvSpPr>
          <p:cNvPr id="7" name="Pijl-omlaag 6"/>
          <p:cNvSpPr/>
          <p:nvPr/>
        </p:nvSpPr>
        <p:spPr>
          <a:xfrm>
            <a:off x="4410843" y="3259458"/>
            <a:ext cx="864096" cy="1296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4410843" y="2764689"/>
            <a:ext cx="9446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dirty="0" smtClean="0"/>
              <a:t>wetten</a:t>
            </a:r>
            <a:endParaRPr lang="nl-NL" b="1" dirty="0"/>
          </a:p>
        </p:txBody>
      </p:sp>
      <p:sp>
        <p:nvSpPr>
          <p:cNvPr id="27" name="Pijl-omlaag 26"/>
          <p:cNvSpPr/>
          <p:nvPr/>
        </p:nvSpPr>
        <p:spPr>
          <a:xfrm>
            <a:off x="6130464" y="3284984"/>
            <a:ext cx="864096" cy="1296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/>
          <p:cNvSpPr txBox="1"/>
          <p:nvPr/>
        </p:nvSpPr>
        <p:spPr>
          <a:xfrm>
            <a:off x="6130464" y="2790215"/>
            <a:ext cx="9446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dirty="0" smtClean="0"/>
              <a:t>regeren</a:t>
            </a:r>
            <a:endParaRPr lang="nl-NL" b="1" dirty="0"/>
          </a:p>
        </p:txBody>
      </p:sp>
      <p:sp>
        <p:nvSpPr>
          <p:cNvPr id="29" name="Pijl-omlaag 28"/>
          <p:cNvSpPr/>
          <p:nvPr/>
        </p:nvSpPr>
        <p:spPr>
          <a:xfrm>
            <a:off x="7786648" y="3275697"/>
            <a:ext cx="864096" cy="1296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/>
          <p:cNvSpPr txBox="1"/>
          <p:nvPr/>
        </p:nvSpPr>
        <p:spPr>
          <a:xfrm>
            <a:off x="7363171" y="2780928"/>
            <a:ext cx="15464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r</a:t>
            </a:r>
            <a:r>
              <a:rPr lang="nl-NL" b="1" dirty="0" smtClean="0"/>
              <a:t>echt spreken</a:t>
            </a:r>
            <a:endParaRPr lang="nl-NL" b="1" dirty="0"/>
          </a:p>
        </p:txBody>
      </p:sp>
      <p:sp>
        <p:nvSpPr>
          <p:cNvPr id="31" name="Pijl-omlaag 30"/>
          <p:cNvSpPr/>
          <p:nvPr/>
        </p:nvSpPr>
        <p:spPr>
          <a:xfrm>
            <a:off x="4410843" y="3275697"/>
            <a:ext cx="864096" cy="1296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/>
          <p:cNvSpPr txBox="1"/>
          <p:nvPr/>
        </p:nvSpPr>
        <p:spPr>
          <a:xfrm>
            <a:off x="4410843" y="2780928"/>
            <a:ext cx="9446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dirty="0" smtClean="0"/>
              <a:t>wetten</a:t>
            </a:r>
            <a:endParaRPr lang="nl-NL" b="1" dirty="0"/>
          </a:p>
        </p:txBody>
      </p:sp>
      <p:sp>
        <p:nvSpPr>
          <p:cNvPr id="33" name="Pijl-omlaag 32"/>
          <p:cNvSpPr/>
          <p:nvPr/>
        </p:nvSpPr>
        <p:spPr>
          <a:xfrm>
            <a:off x="6130464" y="3301223"/>
            <a:ext cx="864096" cy="1296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/>
          <p:cNvSpPr txBox="1"/>
          <p:nvPr/>
        </p:nvSpPr>
        <p:spPr>
          <a:xfrm>
            <a:off x="6130464" y="2806454"/>
            <a:ext cx="9446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dirty="0" smtClean="0"/>
              <a:t>regeren</a:t>
            </a:r>
            <a:endParaRPr lang="nl-NL" b="1" dirty="0"/>
          </a:p>
        </p:txBody>
      </p:sp>
      <p:sp>
        <p:nvSpPr>
          <p:cNvPr id="35" name="Pijl-omlaag 34"/>
          <p:cNvSpPr/>
          <p:nvPr/>
        </p:nvSpPr>
        <p:spPr>
          <a:xfrm>
            <a:off x="7786648" y="3291936"/>
            <a:ext cx="864096" cy="12961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Tekstvak 35"/>
          <p:cNvSpPr txBox="1"/>
          <p:nvPr/>
        </p:nvSpPr>
        <p:spPr>
          <a:xfrm>
            <a:off x="7363171" y="2797167"/>
            <a:ext cx="15464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r</a:t>
            </a:r>
            <a:r>
              <a:rPr lang="nl-NL" b="1" dirty="0" smtClean="0"/>
              <a:t>echt spreken</a:t>
            </a:r>
            <a:endParaRPr lang="nl-NL" b="1" dirty="0"/>
          </a:p>
        </p:txBody>
      </p:sp>
      <p:pic>
        <p:nvPicPr>
          <p:cNvPr id="37" name="Afbeelding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02" y="2731664"/>
            <a:ext cx="1601317" cy="1139118"/>
          </a:xfrm>
          <a:prstGeom prst="rect">
            <a:avLst/>
          </a:prstGeom>
        </p:spPr>
      </p:pic>
      <p:pic>
        <p:nvPicPr>
          <p:cNvPr id="38" name="Afbeelding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71" y="2700311"/>
            <a:ext cx="1601317" cy="1952825"/>
          </a:xfrm>
          <a:prstGeom prst="rect">
            <a:avLst/>
          </a:prstGeom>
        </p:spPr>
      </p:pic>
      <p:cxnSp>
        <p:nvCxnSpPr>
          <p:cNvPr id="40" name="Rechte verbindingslijn 39"/>
          <p:cNvCxnSpPr/>
          <p:nvPr/>
        </p:nvCxnSpPr>
        <p:spPr>
          <a:xfrm>
            <a:off x="5668266" y="1844824"/>
            <a:ext cx="38721" cy="3252409"/>
          </a:xfrm>
          <a:prstGeom prst="line">
            <a:avLst/>
          </a:prstGeom>
          <a:ln w="1270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7324450" y="1844824"/>
            <a:ext cx="38721" cy="3252409"/>
          </a:xfrm>
          <a:prstGeom prst="line">
            <a:avLst/>
          </a:prstGeom>
          <a:ln w="1270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53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-3.88889E-6 0.28726 " pathEditMode="relative" rAng="0" ptsTypes="AA">
                                      <p:cBhvr>
                                        <p:cTn id="6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00434 0.37917 " pathEditMode="relative" rAng="0" ptsTypes="AA">
                                      <p:cBhvr>
                                        <p:cTn id="6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0.28727 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-0.00434 0.37916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4.72222E-6 0.28727 " pathEditMode="relative" rAng="0" ptsTypes="AA">
                                      <p:cBhvr>
                                        <p:cTn id="9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00434 0.37916 " pathEditMode="relative" rAng="0" ptsTypes="AA">
                                      <p:cBhvr>
                                        <p:cTn id="10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3.88889E-6 0.28727 " pathEditMode="relative" rAng="0" ptsTypes="AA">
                                      <p:cBhvr>
                                        <p:cTn id="13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-0.00434 0.37916 " pathEditMode="relative" rAng="0" ptsTypes="AA">
                                      <p:cBhvr>
                                        <p:cTn id="13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500"/>
                            </p:stCondLst>
                            <p:childTnLst>
                              <p:par>
                                <p:cTn id="14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1.66667E-6 0.28726 " pathEditMode="relative" rAng="0" ptsTypes="AA">
                                      <p:cBhvr>
                                        <p:cTn id="14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00434 0.37917 " pathEditMode="relative" rAng="0" ptsTypes="AA">
                                      <p:cBhvr>
                                        <p:cTn id="15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4.72222E-6 0.28727 " pathEditMode="relative" rAng="0" ptsTypes="AA">
                                      <p:cBhvr>
                                        <p:cTn id="16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00434 0.37917 " pathEditMode="relative" rAng="0" ptsTypes="AA">
                                      <p:cBhvr>
                                        <p:cTn id="16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8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1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0"/>
                            </p:stCondLst>
                            <p:childTnLst>
                              <p:par>
                                <p:cTn id="1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7026"/>
            <a:ext cx="4248472" cy="923702"/>
          </a:xfrm>
        </p:spPr>
        <p:txBody>
          <a:bodyPr>
            <a:normAutofit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Encyclopedie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0316" y="980728"/>
            <a:ext cx="7011194" cy="5877272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1751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Samenbrengen</a:t>
            </a:r>
            <a:r>
              <a:rPr lang="en-US" sz="2400" b="1" dirty="0" smtClean="0"/>
              <a:t> van </a:t>
            </a:r>
            <a:r>
              <a:rPr lang="en-US" sz="2400" b="1" dirty="0" err="1" smtClean="0"/>
              <a:t>kennis</a:t>
            </a:r>
            <a:endParaRPr lang="en-US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Verboden</a:t>
            </a:r>
            <a:r>
              <a:rPr lang="en-US" sz="2400" b="1" dirty="0" smtClean="0"/>
              <a:t> door de </a:t>
            </a:r>
            <a:r>
              <a:rPr lang="en-US" sz="2400" b="1" dirty="0" err="1" smtClean="0"/>
              <a:t>Franse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koning</a:t>
            </a:r>
            <a:endParaRPr lang="nl-NL" sz="2600" b="1" dirty="0" smtClean="0"/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= gevaar voor absolute macht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Gedrukt in de Republiek</a:t>
            </a:r>
            <a:endParaRPr lang="nl-NL" sz="2200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64451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6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7026"/>
            <a:ext cx="4248472" cy="923702"/>
          </a:xfrm>
        </p:spPr>
        <p:txBody>
          <a:bodyPr>
            <a:normAutofit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Verlichting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7504" y="1283080"/>
            <a:ext cx="4723712" cy="51702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Koning 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= gevaar voor absolute macht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600" b="1" dirty="0" smtClean="0"/>
              <a:t>Geestelijkheid</a:t>
            </a:r>
          </a:p>
          <a:p>
            <a:pPr lvl="1">
              <a:lnSpc>
                <a:spcPct val="150000"/>
              </a:lnSpc>
            </a:pPr>
            <a:r>
              <a:rPr lang="nl-NL" sz="2400" b="1" dirty="0"/>
              <a:t>= </a:t>
            </a:r>
            <a:r>
              <a:rPr lang="nl-NL" sz="2400" b="1" dirty="0" smtClean="0"/>
              <a:t>kritiek op macht van God</a:t>
            </a:r>
            <a:endParaRPr lang="nl-NL" sz="24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Adel </a:t>
            </a:r>
          </a:p>
          <a:p>
            <a:pPr lvl="1">
              <a:lnSpc>
                <a:spcPct val="150000"/>
              </a:lnSpc>
            </a:pPr>
            <a:r>
              <a:rPr lang="nl-NL" sz="2400" b="1" dirty="0"/>
              <a:t>= </a:t>
            </a:r>
            <a:r>
              <a:rPr lang="nl-NL" sz="2400" b="1" dirty="0" smtClean="0"/>
              <a:t>privileges ter discussie gesteld</a:t>
            </a:r>
            <a:endParaRPr lang="nl-NL" sz="24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b="1" dirty="0"/>
          </a:p>
        </p:txBody>
      </p:sp>
      <p:pic>
        <p:nvPicPr>
          <p:cNvPr id="5" name="Picture 2" descr="C:\Users\Ruffin\AppData\Local\Microsoft\Windows\Temporary Internet Files\Content.IE5\JHBBTPLY\angry-smiley-smal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1126430" cy="1137808"/>
          </a:xfrm>
          <a:prstGeom prst="rect">
            <a:avLst/>
          </a:prstGeom>
          <a:noFill/>
        </p:spPr>
      </p:pic>
      <p:pic>
        <p:nvPicPr>
          <p:cNvPr id="7" name="Picture 4" descr="C:\Users\Ruffin\AppData\Local\Microsoft\Windows\Temporary Internet Files\Content.IE5\9QSQ92IE\A_Smiley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2963" y="1412776"/>
            <a:ext cx="1251365" cy="1152128"/>
          </a:xfrm>
          <a:prstGeom prst="rect">
            <a:avLst/>
          </a:prstGeom>
          <a:noFill/>
        </p:spPr>
      </p:pic>
      <p:sp>
        <p:nvSpPr>
          <p:cNvPr id="8" name="Tijdelijke aanduiding voor tekst 3"/>
          <p:cNvSpPr txBox="1">
            <a:spLocks/>
          </p:cNvSpPr>
          <p:nvPr/>
        </p:nvSpPr>
        <p:spPr>
          <a:xfrm>
            <a:off x="4932040" y="1283080"/>
            <a:ext cx="4003632" cy="51702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Burgers  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 smtClean="0"/>
              <a:t>Meer vrijheid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/>
              <a:t>Meer </a:t>
            </a:r>
            <a:r>
              <a:rPr lang="en-US" sz="2400" b="1" dirty="0" err="1" smtClean="0"/>
              <a:t>gelijkheid</a:t>
            </a:r>
            <a:endParaRPr lang="en-US" sz="2400" b="1" dirty="0" smtClean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/>
              <a:t>Meer </a:t>
            </a:r>
            <a:r>
              <a:rPr lang="en-US" sz="2400" b="1" dirty="0" err="1" smtClean="0"/>
              <a:t>politieke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invloed</a:t>
            </a:r>
            <a:endParaRPr lang="nl-N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5105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8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7026"/>
            <a:ext cx="4248472" cy="923702"/>
          </a:xfrm>
        </p:spPr>
        <p:txBody>
          <a:bodyPr>
            <a:normAutofit/>
          </a:bodyPr>
          <a:lstStyle/>
          <a:p>
            <a:r>
              <a:rPr lang="nl-NL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Eise</a:t>
            </a:r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Eisinga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0316" y="980728"/>
            <a:ext cx="7011194" cy="5877272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Verlicht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persoon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uit</a:t>
            </a:r>
            <a:r>
              <a:rPr lang="en-US" sz="2400" b="1" dirty="0" smtClean="0"/>
              <a:t> Friesland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Hoorde</a:t>
            </a:r>
            <a:r>
              <a:rPr lang="en-US" sz="2400" b="1" dirty="0" smtClean="0"/>
              <a:t>: </a:t>
            </a:r>
            <a:r>
              <a:rPr lang="en-US" sz="2400" b="1" i="1" dirty="0" smtClean="0"/>
              <a:t>“De </a:t>
            </a:r>
            <a:r>
              <a:rPr lang="en-US" sz="2400" b="1" i="1" dirty="0" err="1" smtClean="0"/>
              <a:t>aarde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botst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tegen</a:t>
            </a:r>
            <a:r>
              <a:rPr lang="en-US" sz="2400" b="1" i="1" dirty="0" smtClean="0"/>
              <a:t> de </a:t>
            </a:r>
            <a:r>
              <a:rPr lang="en-US" sz="2400" b="1" i="1" dirty="0" err="1" smtClean="0"/>
              <a:t>zon</a:t>
            </a:r>
            <a:r>
              <a:rPr lang="en-US" sz="2400" b="1" i="1" dirty="0" smtClean="0"/>
              <a:t>!”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Wilde </a:t>
            </a:r>
            <a:r>
              <a:rPr lang="en-US" sz="2400" b="1" dirty="0" err="1" smtClean="0"/>
              <a:t>bewijzen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dat</a:t>
            </a:r>
            <a:r>
              <a:rPr lang="en-US" sz="2400" b="1" dirty="0" smtClean="0"/>
              <a:t> het </a:t>
            </a:r>
            <a:r>
              <a:rPr lang="en-US" sz="2400" b="1" dirty="0" err="1" smtClean="0"/>
              <a:t>niet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klopte</a:t>
            </a:r>
            <a:endParaRPr lang="en-US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Planetarium in </a:t>
            </a:r>
            <a:r>
              <a:rPr lang="en-US" sz="2400" b="1" dirty="0" err="1" smtClean="0"/>
              <a:t>woonkamer</a:t>
            </a:r>
            <a:r>
              <a:rPr lang="en-US" sz="2400" b="1" dirty="0" smtClean="0"/>
              <a:t> (1774 – 1781)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Werkt</a:t>
            </a:r>
            <a:r>
              <a:rPr lang="en-US" sz="2400" b="1" dirty="0" smtClean="0"/>
              <a:t> nog steeds!</a:t>
            </a:r>
            <a:endParaRPr lang="nl-NL" sz="2200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2506707" cy="250670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56" y="3077718"/>
            <a:ext cx="3554507" cy="35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810039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6300192" y="980728"/>
            <a:ext cx="9361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4360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4572000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707904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843808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979712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11561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43169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236296" y="98072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419872" y="5486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1740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0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1700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131140" y="548680"/>
            <a:ext cx="66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1760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876256" y="5486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1780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460432" y="54868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1800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691680" y="5486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1720</a:t>
            </a:r>
          </a:p>
        </p:txBody>
      </p:sp>
      <p:cxnSp>
        <p:nvCxnSpPr>
          <p:cNvPr id="31" name="Rechte verbindingslijn met pijl 30"/>
          <p:cNvCxnSpPr/>
          <p:nvPr/>
        </p:nvCxnSpPr>
        <p:spPr>
          <a:xfrm>
            <a:off x="8028384" y="980728"/>
            <a:ext cx="0" cy="17002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7344308" y="980728"/>
            <a:ext cx="0" cy="30963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5364088" y="4097779"/>
            <a:ext cx="28083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1781</a:t>
            </a:r>
          </a:p>
          <a:p>
            <a:r>
              <a:rPr lang="nl-NL" b="1" dirty="0" smtClean="0"/>
              <a:t>Planetarium </a:t>
            </a:r>
            <a:r>
              <a:rPr lang="nl-NL" b="1" dirty="0" err="1" smtClean="0"/>
              <a:t>Eise</a:t>
            </a:r>
            <a:r>
              <a:rPr lang="nl-NL" b="1" dirty="0" smtClean="0"/>
              <a:t> </a:t>
            </a:r>
            <a:r>
              <a:rPr lang="nl-NL" b="1" dirty="0" err="1" smtClean="0"/>
              <a:t>Eisinga</a:t>
            </a:r>
            <a:endParaRPr lang="nl-NL" dirty="0"/>
          </a:p>
        </p:txBody>
      </p:sp>
      <p:sp>
        <p:nvSpPr>
          <p:cNvPr id="41" name="Tekstvak 40"/>
          <p:cNvSpPr txBox="1"/>
          <p:nvPr/>
        </p:nvSpPr>
        <p:spPr>
          <a:xfrm>
            <a:off x="7380314" y="2708920"/>
            <a:ext cx="176368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1789</a:t>
            </a:r>
          </a:p>
          <a:p>
            <a:r>
              <a:rPr lang="nl-NL" b="1" dirty="0" smtClean="0"/>
              <a:t>Franse Revolutie</a:t>
            </a:r>
            <a:endParaRPr lang="nl-NL" dirty="0"/>
          </a:p>
        </p:txBody>
      </p:sp>
      <p:cxnSp>
        <p:nvCxnSpPr>
          <p:cNvPr id="26" name="Rechte verbindingslijn met pijl 25"/>
          <p:cNvCxnSpPr/>
          <p:nvPr/>
        </p:nvCxnSpPr>
        <p:spPr>
          <a:xfrm>
            <a:off x="1547664" y="980728"/>
            <a:ext cx="0" cy="18722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251520" y="2876743"/>
            <a:ext cx="21602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1715</a:t>
            </a:r>
          </a:p>
          <a:p>
            <a:r>
              <a:rPr lang="nl-NL" b="1" dirty="0" smtClean="0"/>
              <a:t>Lodewijk XIV sterft</a:t>
            </a:r>
            <a:endParaRPr lang="nl-NL" dirty="0"/>
          </a:p>
        </p:txBody>
      </p:sp>
      <p:sp>
        <p:nvSpPr>
          <p:cNvPr id="36" name="Rechthoek 35"/>
          <p:cNvSpPr/>
          <p:nvPr/>
        </p:nvSpPr>
        <p:spPr>
          <a:xfrm>
            <a:off x="8028384" y="1484784"/>
            <a:ext cx="936104" cy="50405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smtClean="0">
                <a:solidFill>
                  <a:schemeClr val="tx1"/>
                </a:solidFill>
              </a:rPr>
              <a:t>Franse Revolutie</a:t>
            </a:r>
            <a:endParaRPr lang="nl-NL" sz="1400" b="1" dirty="0">
              <a:solidFill>
                <a:schemeClr val="tx1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3743908" y="2564904"/>
            <a:ext cx="16201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1751</a:t>
            </a:r>
          </a:p>
          <a:p>
            <a:r>
              <a:rPr lang="nl-NL" b="1" dirty="0" smtClean="0"/>
              <a:t>Encyclopédie</a:t>
            </a:r>
            <a:endParaRPr lang="nl-NL" dirty="0"/>
          </a:p>
        </p:txBody>
      </p:sp>
      <p:cxnSp>
        <p:nvCxnSpPr>
          <p:cNvPr id="40" name="Rechte verbindingslijn met pijl 39"/>
          <p:cNvCxnSpPr/>
          <p:nvPr/>
        </p:nvCxnSpPr>
        <p:spPr>
          <a:xfrm>
            <a:off x="4716016" y="980728"/>
            <a:ext cx="0" cy="15841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/>
          <p:cNvSpPr txBox="1"/>
          <p:nvPr/>
        </p:nvSpPr>
        <p:spPr>
          <a:xfrm>
            <a:off x="5832140" y="2492896"/>
            <a:ext cx="144016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1774</a:t>
            </a:r>
          </a:p>
          <a:p>
            <a:r>
              <a:rPr lang="nl-NL" b="1" dirty="0" smtClean="0"/>
              <a:t>Lodewijk XVI</a:t>
            </a:r>
            <a:endParaRPr lang="nl-NL" dirty="0"/>
          </a:p>
        </p:txBody>
      </p:sp>
      <p:cxnSp>
        <p:nvCxnSpPr>
          <p:cNvPr id="48" name="Rechte verbindingslijn met pijl 47"/>
          <p:cNvCxnSpPr/>
          <p:nvPr/>
        </p:nvCxnSpPr>
        <p:spPr>
          <a:xfrm>
            <a:off x="6876256" y="980728"/>
            <a:ext cx="0" cy="15121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hoek 29"/>
          <p:cNvSpPr/>
          <p:nvPr/>
        </p:nvSpPr>
        <p:spPr>
          <a:xfrm>
            <a:off x="251519" y="1484784"/>
            <a:ext cx="7776863" cy="50405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i="1" dirty="0" smtClean="0">
                <a:solidFill>
                  <a:schemeClr val="tx1"/>
                </a:solidFill>
              </a:rPr>
              <a:t>Ancien Régime</a:t>
            </a:r>
            <a:endParaRPr lang="nl-NL" sz="1400" b="1" i="1" dirty="0">
              <a:solidFill>
                <a:schemeClr val="tx1"/>
              </a:solidFill>
            </a:endParaRPr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01420"/>
            <a:ext cx="1405219" cy="1998048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18" y="4801420"/>
            <a:ext cx="1222982" cy="1998048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41" y="4823611"/>
            <a:ext cx="1402559" cy="1975857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00" y="4801420"/>
            <a:ext cx="1998048" cy="1998048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49" y="4890743"/>
            <a:ext cx="2411746" cy="190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27" grpId="0" animBg="1"/>
      <p:bldP spid="36" grpId="0" animBg="1"/>
      <p:bldP spid="37" grpId="0" animBg="1"/>
      <p:bldP spid="47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Pruikentijd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10" y="620688"/>
            <a:ext cx="3984952" cy="2564023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7110" y="1412776"/>
            <a:ext cx="8640960" cy="46910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 smtClean="0"/>
              <a:t> </a:t>
            </a:r>
            <a:r>
              <a:rPr lang="nl-NL" sz="2600" b="1" dirty="0" smtClean="0"/>
              <a:t>17</a:t>
            </a:r>
            <a:r>
              <a:rPr lang="nl-NL" sz="2600" b="1" baseline="30000" dirty="0" smtClean="0"/>
              <a:t>e</a:t>
            </a:r>
            <a:r>
              <a:rPr lang="nl-NL" sz="2600" b="1" dirty="0" smtClean="0"/>
              <a:t> eeuw: tijd van rijkdom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 18</a:t>
            </a:r>
            <a:r>
              <a:rPr lang="nl-NL" sz="2600" b="1" baseline="30000" dirty="0" smtClean="0"/>
              <a:t>e</a:t>
            </a:r>
            <a:r>
              <a:rPr lang="nl-NL" sz="2600" b="1" dirty="0" smtClean="0"/>
              <a:t> eeuw: tijd van verval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armoede en werkloosheid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oligarchen: wel rijk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>
                <a:solidFill>
                  <a:srgbClr val="FF0000"/>
                </a:solidFill>
              </a:rPr>
              <a:t>P</a:t>
            </a:r>
            <a:r>
              <a:rPr lang="nl-NL" sz="2600" b="1" dirty="0" smtClean="0">
                <a:solidFill>
                  <a:srgbClr val="FF0000"/>
                </a:solidFill>
              </a:rPr>
              <a:t>ruikentijd</a:t>
            </a:r>
            <a:r>
              <a:rPr lang="nl-NL" sz="2600" b="1" dirty="0" smtClean="0"/>
              <a:t> 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 in de mode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teken van macht en rijkdom</a:t>
            </a:r>
            <a:endParaRPr lang="nl-NL" sz="2600" b="1" dirty="0"/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 bloei in Engeland en Frankrijk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18</a:t>
            </a:r>
            <a:r>
              <a:rPr lang="nl-NL" sz="2600" b="1" baseline="30000" dirty="0" smtClean="0"/>
              <a:t>e</a:t>
            </a:r>
            <a:r>
              <a:rPr lang="nl-NL" sz="2600" b="1" dirty="0" smtClean="0"/>
              <a:t> eeuw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28" y="3400734"/>
            <a:ext cx="2480496" cy="32854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10" y="440570"/>
            <a:ext cx="3863369" cy="292425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16" y="404664"/>
            <a:ext cx="4155355" cy="285680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55" y="3783319"/>
            <a:ext cx="3863369" cy="289108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68" y="4111705"/>
            <a:ext cx="3863369" cy="256270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3051"/>
            <a:ext cx="8888915" cy="642947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30" y="3824211"/>
            <a:ext cx="3287721" cy="2557117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68" y="803564"/>
            <a:ext cx="2562954" cy="267801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00430"/>
            <a:ext cx="1882530" cy="2704144"/>
          </a:xfrm>
          <a:prstGeom prst="rect">
            <a:avLst/>
          </a:prstGeom>
        </p:spPr>
      </p:pic>
      <p:sp>
        <p:nvSpPr>
          <p:cNvPr id="3" name="Afgeronde rechthoek 2"/>
          <p:cNvSpPr/>
          <p:nvPr/>
        </p:nvSpPr>
        <p:spPr>
          <a:xfrm>
            <a:off x="2699792" y="2852936"/>
            <a:ext cx="2376264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Afgeronde rechthoek 18"/>
          <p:cNvSpPr/>
          <p:nvPr/>
        </p:nvSpPr>
        <p:spPr>
          <a:xfrm>
            <a:off x="2750452" y="3541118"/>
            <a:ext cx="957452" cy="5359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3" grpId="1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57200" y="273050"/>
            <a:ext cx="6033776" cy="92370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Boeren in Frankrijk</a:t>
            </a:r>
            <a:endParaRPr lang="nl-N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46" y="1628800"/>
            <a:ext cx="4388803" cy="3462498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220519" y="1988840"/>
            <a:ext cx="6507138" cy="46910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600" b="1" dirty="0"/>
              <a:t>85% van de bevolking </a:t>
            </a:r>
          </a:p>
          <a:p>
            <a:pPr>
              <a:lnSpc>
                <a:spcPct val="150000"/>
              </a:lnSpc>
            </a:pPr>
            <a:r>
              <a:rPr lang="nl-NL" sz="2600" b="1" dirty="0" smtClean="0"/>
              <a:t>Boeren moeten veel betalen 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Kerkbelasting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Pacht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Deel van opbrengst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Herendiensten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Gebruik van molen, wijnpers, bakkerijen 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19" y="3742036"/>
            <a:ext cx="3909530" cy="26040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60048"/>
            <a:ext cx="4464496" cy="336802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56" y="3311876"/>
            <a:ext cx="4399055" cy="336802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41" y="2778118"/>
            <a:ext cx="4399055" cy="30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033776" cy="923702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Standenmaatschappij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7110" y="1377014"/>
            <a:ext cx="3532014" cy="46910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 smtClean="0"/>
              <a:t> </a:t>
            </a:r>
            <a:r>
              <a:rPr lang="nl-NL" sz="2600" b="1" dirty="0" smtClean="0"/>
              <a:t>Geestelijkheid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 Adel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800" b="1" dirty="0"/>
              <a:t> </a:t>
            </a:r>
            <a:r>
              <a:rPr lang="nl-NL" sz="2800" b="1" dirty="0" smtClean="0"/>
              <a:t>Derde stand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Rijke burgers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Arbeiders 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Boeren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</a:rPr>
              <a:t>Standenstaat</a:t>
            </a:r>
            <a:r>
              <a:rPr lang="nl-NL" sz="2800" b="1" dirty="0" smtClean="0"/>
              <a:t> </a:t>
            </a:r>
          </a:p>
        </p:txBody>
      </p:sp>
      <p:pic>
        <p:nvPicPr>
          <p:cNvPr id="1026" name="Picture 2" descr="https://upload.wikimedia.org/wikipedia/commons/c/cd/Cleric-Knight-Work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291" y="1341665"/>
            <a:ext cx="4849378" cy="49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al 13"/>
          <p:cNvSpPr/>
          <p:nvPr/>
        </p:nvSpPr>
        <p:spPr>
          <a:xfrm>
            <a:off x="4716016" y="1844824"/>
            <a:ext cx="1224136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/>
          <p:nvPr/>
        </p:nvSpPr>
        <p:spPr>
          <a:xfrm>
            <a:off x="6207774" y="1612438"/>
            <a:ext cx="1224136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/>
          <p:nvPr/>
        </p:nvSpPr>
        <p:spPr>
          <a:xfrm>
            <a:off x="7094666" y="1816082"/>
            <a:ext cx="1224136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28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4" grpId="0" animBg="1"/>
      <p:bldP spid="14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266488"/>
              </p:ext>
            </p:extLst>
          </p:nvPr>
        </p:nvGraphicFramePr>
        <p:xfrm>
          <a:off x="179512" y="1988840"/>
          <a:ext cx="8640961" cy="333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759">
                  <a:extLst>
                    <a:ext uri="{9D8B030D-6E8A-4147-A177-3AD203B41FA5}">
                      <a16:colId xmlns:a16="http://schemas.microsoft.com/office/drawing/2014/main" val="3306187621"/>
                    </a:ext>
                  </a:extLst>
                </a:gridCol>
                <a:gridCol w="1133545">
                  <a:extLst>
                    <a:ext uri="{9D8B030D-6E8A-4147-A177-3AD203B41FA5}">
                      <a16:colId xmlns:a16="http://schemas.microsoft.com/office/drawing/2014/main" val="192997587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545445231"/>
                    </a:ext>
                  </a:extLst>
                </a:gridCol>
                <a:gridCol w="1142841">
                  <a:extLst>
                    <a:ext uri="{9D8B030D-6E8A-4147-A177-3AD203B41FA5}">
                      <a16:colId xmlns:a16="http://schemas.microsoft.com/office/drawing/2014/main" val="2461219882"/>
                    </a:ext>
                  </a:extLst>
                </a:gridCol>
                <a:gridCol w="1259053">
                  <a:extLst>
                    <a:ext uri="{9D8B030D-6E8A-4147-A177-3AD203B41FA5}">
                      <a16:colId xmlns:a16="http://schemas.microsoft.com/office/drawing/2014/main" val="837328103"/>
                    </a:ext>
                  </a:extLst>
                </a:gridCol>
                <a:gridCol w="2782683">
                  <a:extLst>
                    <a:ext uri="{9D8B030D-6E8A-4147-A177-3AD203B41FA5}">
                      <a16:colId xmlns:a16="http://schemas.microsoft.com/office/drawing/2014/main" val="3907022206"/>
                    </a:ext>
                  </a:extLst>
                </a:gridCol>
              </a:tblGrid>
              <a:tr h="833235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stand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bevolking</a:t>
                      </a:r>
                      <a:endParaRPr lang="nl-N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land</a:t>
                      </a:r>
                      <a:endParaRPr lang="nl-N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belasting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stemrecht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rechten en plichten</a:t>
                      </a:r>
                      <a:endParaRPr lang="nl-N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6938810"/>
                  </a:ext>
                </a:extLst>
              </a:tr>
              <a:tr h="833235">
                <a:tc>
                  <a:txBody>
                    <a:bodyPr/>
                    <a:lstStyle/>
                    <a:p>
                      <a:r>
                        <a:rPr lang="nl-NL" b="1" dirty="0" smtClean="0"/>
                        <a:t>Geestelijkheid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1 %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15 %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0 %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1/3 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vooral rechten</a:t>
                      </a:r>
                      <a:endParaRPr lang="nl-N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621521"/>
                  </a:ext>
                </a:extLst>
              </a:tr>
              <a:tr h="833235">
                <a:tc>
                  <a:txBody>
                    <a:bodyPr/>
                    <a:lstStyle/>
                    <a:p>
                      <a:r>
                        <a:rPr lang="nl-NL" b="1" dirty="0" smtClean="0"/>
                        <a:t>Adel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2 %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30 %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0 %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1/3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vooral rechten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0783433"/>
                  </a:ext>
                </a:extLst>
              </a:tr>
              <a:tr h="833235">
                <a:tc>
                  <a:txBody>
                    <a:bodyPr/>
                    <a:lstStyle/>
                    <a:p>
                      <a:r>
                        <a:rPr lang="nl-NL" b="1" dirty="0" smtClean="0"/>
                        <a:t>Derde</a:t>
                      </a:r>
                      <a:r>
                        <a:rPr lang="nl-NL" b="1" baseline="0" dirty="0" smtClean="0"/>
                        <a:t> stand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97 %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55 %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100%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1/3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vooral plichten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3597808"/>
                  </a:ext>
                </a:extLst>
              </a:tr>
            </a:tbl>
          </a:graphicData>
        </a:graphic>
      </p:graphicFrame>
      <p:sp>
        <p:nvSpPr>
          <p:cNvPr id="6" name="Titel 1"/>
          <p:cNvSpPr txBox="1">
            <a:spLocks/>
          </p:cNvSpPr>
          <p:nvPr/>
        </p:nvSpPr>
        <p:spPr>
          <a:xfrm>
            <a:off x="457200" y="273050"/>
            <a:ext cx="6033776" cy="9237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Standenmaatschappij</a:t>
            </a:r>
            <a:endParaRPr lang="nl-N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788024" y="2852936"/>
            <a:ext cx="4032449" cy="2468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683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57200" y="273050"/>
            <a:ext cx="6033776" cy="9237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Standenmaatschappij</a:t>
            </a:r>
            <a:endParaRPr lang="nl-N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56" y="2348880"/>
            <a:ext cx="4795639" cy="3783467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297110" y="1412776"/>
            <a:ext cx="5931074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600" b="1" dirty="0" smtClean="0"/>
              <a:t>Boeren betalen voor de staatsuitgaven 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O</a:t>
            </a:r>
            <a:r>
              <a:rPr lang="nl-NL" sz="2600" b="1" dirty="0" smtClean="0"/>
              <a:t>orlogen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Dure hofhouding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Armoede  </a:t>
            </a:r>
          </a:p>
          <a:p>
            <a:pPr marL="457200" indent="-457200">
              <a:lnSpc>
                <a:spcPct val="150000"/>
              </a:lnSpc>
            </a:pPr>
            <a:r>
              <a:rPr lang="nl-NL" sz="2800" b="1" dirty="0" smtClean="0">
                <a:solidFill>
                  <a:srgbClr val="FF0000"/>
                </a:solidFill>
              </a:rPr>
              <a:t>Indirecte belastingen</a:t>
            </a:r>
          </a:p>
          <a:p>
            <a:pPr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BTW</a:t>
            </a:r>
          </a:p>
          <a:p>
            <a:pPr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Voedsel duur  </a:t>
            </a:r>
          </a:p>
        </p:txBody>
      </p:sp>
    </p:spTree>
    <p:extLst>
      <p:ext uri="{BB962C8B-B14F-4D97-AF65-F5344CB8AC3E}">
        <p14:creationId xmlns:p14="http://schemas.microsoft.com/office/powerpoint/2010/main" val="237424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033776" cy="923702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Standenmaatschappij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7110" y="1377014"/>
            <a:ext cx="3532014" cy="5220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 smtClean="0"/>
              <a:t> </a:t>
            </a:r>
            <a:r>
              <a:rPr lang="nl-NL" sz="2800" b="1" dirty="0" smtClean="0"/>
              <a:t>Geestelijkheid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800" b="1" dirty="0" smtClean="0"/>
              <a:t> Adel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800" b="1" dirty="0"/>
              <a:t> </a:t>
            </a:r>
            <a:r>
              <a:rPr lang="nl-NL" sz="2800" b="1" dirty="0" smtClean="0"/>
              <a:t>Derde stand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nl-NL" sz="2800" b="1" i="1" dirty="0" smtClean="0">
                <a:solidFill>
                  <a:srgbClr val="FF0000"/>
                </a:solidFill>
              </a:rPr>
              <a:t>Ancien Régime</a:t>
            </a:r>
          </a:p>
          <a:p>
            <a:pPr>
              <a:lnSpc>
                <a:spcPct val="150000"/>
              </a:lnSpc>
            </a:pPr>
            <a:endParaRPr lang="nl-NL" sz="2800" b="1" i="1" dirty="0" smtClean="0"/>
          </a:p>
          <a:p>
            <a:pPr>
              <a:lnSpc>
                <a:spcPct val="150000"/>
              </a:lnSpc>
            </a:pPr>
            <a:r>
              <a:rPr lang="nl-NL" sz="2800" b="1" i="1" dirty="0" smtClean="0"/>
              <a:t>De Derde stand draagt de lasten van de geestelijkheid en adel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1341665"/>
            <a:ext cx="4376439" cy="538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al 13"/>
          <p:cNvSpPr/>
          <p:nvPr/>
        </p:nvSpPr>
        <p:spPr>
          <a:xfrm>
            <a:off x="6012160" y="1412363"/>
            <a:ext cx="1224136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/>
          <p:nvPr/>
        </p:nvSpPr>
        <p:spPr>
          <a:xfrm>
            <a:off x="6798636" y="1377014"/>
            <a:ext cx="1224136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/>
          <p:nvPr/>
        </p:nvSpPr>
        <p:spPr>
          <a:xfrm>
            <a:off x="4932040" y="3068960"/>
            <a:ext cx="1224136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44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4" grpId="0" animBg="1"/>
      <p:bldP spid="14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Verlichting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7110" y="1412776"/>
            <a:ext cx="5138986" cy="4691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 smtClean="0"/>
              <a:t> </a:t>
            </a:r>
            <a:r>
              <a:rPr lang="nl-NL" sz="2600" b="1" dirty="0" smtClean="0"/>
              <a:t>17</a:t>
            </a:r>
            <a:r>
              <a:rPr lang="nl-NL" sz="2600" b="1" baseline="30000" dirty="0" smtClean="0"/>
              <a:t>e</a:t>
            </a:r>
            <a:r>
              <a:rPr lang="nl-NL" sz="2600" b="1" dirty="0" smtClean="0"/>
              <a:t> eeuw: verstand gebruiken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Descartes: “Ik denk, dus ik besta!”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Spinoza: tolerantie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Newton: zwaartekracht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60" y="752995"/>
            <a:ext cx="3460814" cy="193805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89216"/>
            <a:ext cx="4202869" cy="236411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6" y="4293096"/>
            <a:ext cx="1903163" cy="235629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931" y="4293096"/>
            <a:ext cx="2244093" cy="235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7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Verlichting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7110" y="1412776"/>
            <a:ext cx="5499026" cy="4691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 smtClean="0"/>
              <a:t> </a:t>
            </a:r>
            <a:r>
              <a:rPr lang="nl-NL" sz="2600" b="1" dirty="0" smtClean="0"/>
              <a:t>18</a:t>
            </a:r>
            <a:r>
              <a:rPr lang="nl-NL" sz="2600" b="1" baseline="30000" dirty="0" smtClean="0"/>
              <a:t>e</a:t>
            </a:r>
            <a:r>
              <a:rPr lang="nl-NL" sz="2600" b="1" dirty="0" smtClean="0"/>
              <a:t> eeuw: eeuw van de </a:t>
            </a:r>
            <a:r>
              <a:rPr lang="nl-NL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Verlichting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 smtClean="0"/>
              <a:t> </a:t>
            </a:r>
            <a:r>
              <a:rPr lang="nl-NL" sz="2600" b="1" i="1" dirty="0" smtClean="0"/>
              <a:t>Licht in de duisternis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God of Kerk is geen verklaring meer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Rationeel beredeneren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/>
              <a:t> </a:t>
            </a:r>
            <a:r>
              <a:rPr lang="nl-NL" sz="2400" b="1" dirty="0" smtClean="0"/>
              <a:t>Verstand gebruiken (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</a:t>
            </a:r>
            <a:r>
              <a:rPr lang="nl-NL" sz="2400" b="1" dirty="0" smtClean="0"/>
              <a:t>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/>
              <a:t> </a:t>
            </a:r>
            <a:r>
              <a:rPr lang="nl-NL" sz="2400" b="1" dirty="0" smtClean="0"/>
              <a:t>Onderzoek doen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b="1" dirty="0"/>
              <a:t> </a:t>
            </a:r>
            <a:r>
              <a:rPr lang="nl-NL" sz="2400" b="1" dirty="0" smtClean="0"/>
              <a:t>Wetenschap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78" y="159567"/>
            <a:ext cx="1896829" cy="253148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80551"/>
            <a:ext cx="3966754" cy="297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480</Words>
  <Application>Microsoft Office PowerPoint</Application>
  <PresentationFormat>Diavoorstelling (4:3)</PresentationFormat>
  <Paragraphs>169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Edwardian Script ITC</vt:lpstr>
      <vt:lpstr>Wingdings</vt:lpstr>
      <vt:lpstr>Kantoorthema</vt:lpstr>
      <vt:lpstr>De pruikentijd</vt:lpstr>
      <vt:lpstr>Pruikentijd</vt:lpstr>
      <vt:lpstr>PowerPoint-presentatie</vt:lpstr>
      <vt:lpstr>Standenmaatschappij</vt:lpstr>
      <vt:lpstr>PowerPoint-presentatie</vt:lpstr>
      <vt:lpstr>PowerPoint-presentatie</vt:lpstr>
      <vt:lpstr>Standenmaatschappij</vt:lpstr>
      <vt:lpstr>Verlichting</vt:lpstr>
      <vt:lpstr>Verlichting</vt:lpstr>
      <vt:lpstr>Verlichting</vt:lpstr>
      <vt:lpstr>Verlichting</vt:lpstr>
      <vt:lpstr>Verlichting</vt:lpstr>
      <vt:lpstr>Verlichting</vt:lpstr>
      <vt:lpstr>Driemachtenleer</vt:lpstr>
      <vt:lpstr>Encyclopedie</vt:lpstr>
      <vt:lpstr>Verlichting</vt:lpstr>
      <vt:lpstr>Eise Eisinga</vt:lpstr>
      <vt:lpstr>PowerPoint-presentatie</vt:lpstr>
    </vt:vector>
  </TitlesOfParts>
  <Company>Over Betuwe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Claudio Ruffin</dc:creator>
  <cp:lastModifiedBy>Claudio Ruffin</cp:lastModifiedBy>
  <cp:revision>185</cp:revision>
  <dcterms:created xsi:type="dcterms:W3CDTF">2011-09-12T12:30:35Z</dcterms:created>
  <dcterms:modified xsi:type="dcterms:W3CDTF">2017-01-30T13:20:23Z</dcterms:modified>
</cp:coreProperties>
</file>